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1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57" r:id="rId3"/>
    <p:sldId id="268" r:id="rId4"/>
    <p:sldId id="266" r:id="rId5"/>
    <p:sldId id="267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30" y="-4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06T21:42:43.954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24 0,'-24'0,"24"0,0 25,0-25,0 0,0 0,24 0,-24 0,0 0,25 0,-25 0,25 0,0 0,0 26,-25-26,24 0,-24 0,25 25,0-25,-25 0,25 0,0 26,-25-26,24 0,-24 0,0 0,25 0,-25 0,25 0,-25 0,0 0,25 0,-25 0,0 0,25 0,-25 0,0 0,0 0,24 0,-24 25,0-25,0 0,0 0,-24 26,24-26,0 25,0-25,0 26,-25 25,25-51,0 26,0-1,0 1,0-26,0 25,0-25,0 0,0 0,0 26,0-26,0-26,0 26,0-25,0 25,0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10-28T21:33:33.346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0 347,'0'0,"25"0,-25 0,0 0,50 0,-50 0,25 0,-25 0,49 0,-24 0,0 0,0 0,-1 0,-24 0,25 0,-25 0,0 0,0-24,0-1,0 25,0 0,-25-50,25 25,0 0,0-24,0 24,0 0,0 0,0 1,0 24,0-25,0 0,-24 25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10-28T21:33:48.548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26 24,'0'-24,"0"24,0 24,0-24,0 25,0-25,-26 0,26 49,0-24,0-1,0 1,0 24,0-24,0-1,0-24,0 25,0 0,52-1,-52-24,0 25,0-25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10-28T21:33:49.369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1 0,'0'25,"0"-25,0 24,0 1,0-25,24 0,-24 49,0-49,25 25,-25-1,25 1,-25 0,25-25,0 24,0 1,-25-25,50 25,-26-25,1 0,-25 24,25-24,0 0,-25 0,0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10-28T21:33:34.998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0 224,'0'0,"0"-25,0 25,25-25,-25 0,25 0,-25 0,25 25,-25-25,25 1,-25 24,25 0,-25 0,0-25,25 25,-25 0,0-25,0 25,25 0,-25 0,0 0,50 25,-25 0,-25-25,0 24,25-24,0 25,-25-25,25 0,0 25,0 0,-25-25,25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10-28T21:33:36.791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347 80,'0'0,"0"0,0 0,-25 0,0 0,25-24,-49 24,49-23,-25-1,0 24,0 0,25 0,-25 0,25 0,0 0,-24 0,24 0,0 0,-25 47,0-47,25 24,0-1,-25 1,0-1,25 1,0-1,0-23,-24 0,24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10-28T21:33:42.459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420 716,'0'0,"0"0,0 0,0-24,0 24,0 0,0-25,25 0,-25 25,0-24,25-1,0 25,-25 0,24-25,1 0,0 25,-1-24,1-1,0 25,-25 0,25 0,-25 0,0 0</inkml:trace>
  <inkml:trace contextRef="#ctx0" brushRef="#br0" timeOffset="1332">222 667,'0'0,"-24"0,24 0,0 0,-25 0,25 0,0-25,0 25,0 0,0-24,25 24,-25-25,24 25,-24-25,25-24,-25 49,0-50,50 26,-50-1,24 0,1 0,0 25,0 0,-25-24,49 24,-49-25,25 25,0-25,-1 25,-24 0,25 0,0-24,-25 24,24-25,-24 25,0 0,25 0,-25 0,0 0,25 0,-25 0,25 0,-25 0</inkml:trace>
  <inkml:trace contextRef="#ctx0" brushRef="#br0" timeOffset="2323">0 543,'0'-24,"0"24,0-25,0 0,0 25,25-49,-25 49,0-25,24 25,-24-25,25 25,0-49,-1 24,1 1,0-1,0-25,-25 26,24-1,1 0,0 25,-25-24,25 24,-1 0,1 0,0-25,-25 25,25 0,-1 0,1-25,-25 25,50-24,-26 24,-24 0,0 0,25 0,0 0,-25 0,24 0,-24-25</inkml:trace>
  <inkml:trace contextRef="#ctx0" brushRef="#br0" timeOffset="3595">940 642,'0'0,"0"0,24 0,1-24,-25 24,0 0,25 0,0 0,-1 0,-24 0,25 24,-25-24,0 25,25 0,-25-25,25 0,-25 24,0 1,0-25,0 25</inkml:trace>
  <inkml:trace contextRef="#ctx0" brushRef="#br0" timeOffset="4196">866 420,'0'-25,"0"25,24 0,26 0,-50-25,49 25,-49 0,25 0,0 0,24 0,-49 0,50 0,-26 0,-24 25,25-25,0 50,0-26,-1-24,-24 25,0 0,0-1,25-24,-25 0,0 0,0 25,0-25</inkml:trace>
  <inkml:trace contextRef="#ctx0" brushRef="#br0" timeOffset="4907">791 74,'0'0,"0"0,25 0,0 0,0 0,24 0,-49 0,49-25,-49 25,50 0,-50 0,74 0,-49 0,0 0,-1 0,26 0,-25 0,-1 0,1 25,0-25,-25 25,25-25,-1 49,1-49,-25 25,25-25,-25 49,0-49,0 25,0 0,0-1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10-28T21:33:38.874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49 0,'0'0,"0"0,0 25,0-25,0 25,0 25,0-25,0 0,0-1,-25 1,25-25,0 25,-24 0,24-25,0 0</inkml:trace>
  <inkml:trace contextRef="#ctx0" brushRef="#br0" timeOffset="621">243 25,'0'0,"0"25,0-25,0 0,0 25,0 0,0 0,0 0,0-1,0 1,0-25,0 25,0 0,-24 0,24-25,-25 50,1-50,0 0,-1 25,25 0,0-25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10-28T21:33:40.416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0 0,'0'0,"0"24,0 1,24 25,1-25,-25 0,0 0,0 24,0-24,0-25,0 75,0-50,0 0,0-25,0 24,0 1,0-25,-25 0,25 0</inkml:trace>
  <inkml:trace contextRef="#ctx0" brushRef="#br0" timeOffset="531">223 0,'0'24,"0"1,25 0,-25 0,0 0,24 0,-24 0,0 24,0-24,0 0,0 0,0 0,-24 0,24-25,0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06T21:42:47.198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0 175,'0'-25,"0"25,0 0,25 0,-25 0,0 0,24-25,1 25,-25-25,24 25,1-25,-25 25,24 0,1-25,-25 25,24 0,1 0,-25-25,24 25,-24-25,0 25,25 0,-1 0,-24 0,0 0,0 0,0 0,0 0,0 25,0-25,0 0,0 0,0 25,0 25,0-25,0 0,25 0,-25 0,24 0,-24 0,0 0,0-25,0 0,0 25,0-25,25 0,-25 24,24-24,-24 25,0-25,0 0,0 0,0 25,0-25,0 0,0 0,0-25,0 0,0 25,0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06T21:42:50.022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25 151,'-25'0,"25"0,0 0,0 0,0 0,0 0,0 25,0-25,25 0,0 0,0 24,0-24,0 25,-1-25,1 25,0-25,0 0,-25 24,25-24,-1 0,-24 0,25 0,-25 0,0 25,0-25,25-25,-25 25,0-24,0 24,0 0,25-25,-25 25,0-25,25 25,-25-24,24-1,-24 25,25-25,0 1,0 24,-25-25,25 25,-25 0,0 0,24-25,-24 25,0-24,0 24,0 0,0-25,25 25,-25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06T21:45:22.191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125 25,'-24'0,"24"0,-23 0,23 0,0 0,0 25,0-25,0 25,0-25,0 0,23 0,-23 25,0-25,24 0,-24-25,0 0,0 25,0-25,0 25,0-24,0 24,0 0,-24 0,1 0,23 0,-24 0,24 24,-24 26,24-25,-24 0,24-25,0 24,0-24,0 0,0 0,0 25,24-25,0 0,0 0,-24-25,23 25,1 0,0-24,-24-1,0 25,0-25,0 0,0 25,0-25,-24 25,24 0,-24 0,24 0,0 25,-23 0,23-25,-24 25,24-25,0 0,0 25,0-25,24 24,-24-24,23 0,-23 0,24 0,-24 0,24 0,-24-24,0 24,0-25,0 25,0-25,-24 0,24 0,0 1,-24 24,24 0,0 24,-23-24,-1 25,24 0,0 0,0 0,0-1,0-24,24 0,-24 25,23 0,1-25,0 0,24 0,-48-25,24 25,-24-25,0-24,0 49,0-50,0 25,-24 1,24 24,-24 0,0 0,0 0,24 24,-24 26,24-25,0 0,0-25,0 24,0 1,0 0,24 0,-24-25,24 0,0 0,0 0,-24-25,24 0,-24 25,0-25,0 1,-24-1,0 0,0 25,24-25,-24 25,0 0,24 25,0-25,-23 25,23 0,0-25,0 24,0-24,0 0,0 0,23 0,-23 0,24 0,-24-24,24-1,-24 25,24-50,-24 50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06T21:52:58.808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51 25,'25'0,"-25"0,0 0,0 0,0-25,0 50,-25-25,25 0,0 25,0-25,0 24,-25-24,25 25,0 0,-24 0,24-1,0 1,0 25,0-1,0-24,24 0,-24 24,0-49,0 25,25 24,-25-24,25 0,-25 0,24-25,-24 24,25-24,-25 25,25-25,0 0,-25 25,0-25,0 0,24 0,-24 0,0 0,25 0,-25 0,0-25,-25 25,25 0</inkml:trace>
  <inkml:trace contextRef="#ctx0" brushRef="#br0" timeOffset="1091">224 0,'0'25,"0"-25,0 25,0-25,0 0,0 0,0 0,0 24,0-24,0 0,0 25,0-25,0 25,0 0,0-1,0-24,0 25,0 0,0 0,0-1,0 1,0 0,0 0,25 24,-25-24,24 0,-24-1,0-24,25 25,-25 0,25 0,-25-25,24 24,-24-24,0 25,25-25,-25 0,0 25,0-25,25 0,-25 0,0 0,24 0,-24 0,0 0,0 0,-24-25,-1 25,25-25,0 25</inkml:trace>
  <inkml:trace contextRef="#ctx0" brushRef="#br0" timeOffset="3104">224 891,'0'0,"0"0,0 0,25 0,-25 0,0 25,0-25,0 0,0 0,0 0,0 25,0 0,0-25,0 24,24 1,-24 0,25 0,0-1,-1 1,26 25,-26-26,26 1,-1-25,-24 25,24-25,-24 25,24-25,-24 0,0 0,-1 0,1 0,24 0,-49 0,25 0,-25 0,0-25,0 25,0 0,-25-25,25 25,-24 0,24 0</inkml:trace>
  <inkml:trace contextRef="#ctx0" brushRef="#br0" timeOffset="4056">100 990,'0'0,"-24"0,24 0,0 0,0 25,0-25,0 0,0 0,0 25,0 0,24-1,-24 1,0 0,25 0,25 24,-50-24,24 0,1-1,0 1,-1 0,26 0,-26-1,1 1,0 0,-1-25,1 0,0 0,-1 25,-24-25,25 0,0 0,-25 0,25 0,-25 0,24 0,-24 0,0 0,25 0,-25 0,0 0,0 0,0 0,0 24,0-24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06T21:53:05.297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147 25,'0'0,"0"-25,0 25,0 25,0-25,0 25,0 0,0-25,0 24,25 1,-25 0,0 0,0-1,0 1,0 0,-25 0,25-1,-25 1,25-25,-25 0,0 0,25 0,-24 0,24 0,-25 0,25 25,0-25,0 0,0 0,-25 0,25 0,0-25,25 25,-25 0</inkml:trace>
  <inkml:trace contextRef="#ctx0" brushRef="#br0" timeOffset="731">346 198,'0'0,"0"0,0 0,0 25,0-25,0 0,0 25,0-25,0 25,0-1,0 1,0 0,0 0,0 0,-25-1,25 1,-25 0,0-25,25 25,-25-1,1-24,24 0,-25 0,25 0,0 25,-25-25,25 0,0 0,0-25,0 25</inkml:trace>
  <inkml:trace contextRef="#ctx0" brushRef="#br0" timeOffset="1412">594 372,'0'-25,"0"25,0 0,0 0,0 25,0-25,0 0,0 0,-25 25,25-1,0-24,0 25,0 0,0 0,0-1,-24 1,-1 0,25 25,-25-26,0 1,0 0,0 0,25-1,-25 1,1-25,-1 0,0 0,25 0,0 0,0-25,0 1,0 24,0-25,0 25,0-25,0 25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06T21:53:08.111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245 0,'0'0,"0"25,0-25,25 25,-25-25,0 0,0 0,0 24,0 1,0 0,0 0,0 25,0-26,0 26,-25 0,25-25,-25 24,25-24,-25 0,1 0,-1 0,0-1,25-24,-25 25,25-25,0 25,-25-25,25 0,0 0,-25 0,25 0,0 0,0 0,-25 0,25 25,0-25,0 0,0 0,-24 0,48 0,-24 0</inkml:trace>
  <inkml:trace contextRef="#ctx0" brushRef="#br0" timeOffset="1472">494 74,'0'0,"0"0,0 0,0 0,0 0,25 0,-25 0,0 0,0 25,0-25,0 25,0 0,25 0,-25 0,0-1,0-24,0 50,0-50,0 25,-25 0,25-25,0 25,0-1,0 1,-25 0,0 0,25 0,0 0,-25-1,0-24,25 50,-25-50,25 25,-25-25,25 25,0-25,0 0,-24 0,24 25,0-25,-25 24,0-24,25 0,0 0,0 25,0-25,-25 0,25 0,0 25,0-25,-25 0,25 0,0 0,0 0,-25 0,25 25,0-25,0-25,0 25</inkml:trace>
  <inkml:trace contextRef="#ctx0" brushRef="#br0" timeOffset="2724">767 0,'0'0,"0"0,-25 0,25 0,0 25,0-25,0 0,0 0,0 0,0 25,0-25,0 0,0 0,0 24,0-24,0 0,0 0,0 25,0-25,0 25,0-25,25 25,-25-25,0 0,0 0,0 25,0 0,25-25,-25 0,0 0,0 24,0-24,0 0,0 25,0-25,0 25,25-25,-25 25,0-25,0 25,0-25,0 25,0-1,0 1,0-25,0 25,-25 0,25-25,0 25,-25-25,25 25,0-1,0-24,-25 25,25 0,0-25,-24 25,24-25,0 25,0-25,0 0,-25 25,25-25,0 24,0-24,-25 25,0-25,25 0,0 25,-25-25,25 25,0-25,0 0,-25 25,25-25,-25 0,25 25,0-25,0 24,-24-24,24 25,0-25,-25 25,25-25,0 25,-25-25,0 0,25 0,0 0,-25 25,25-25,-25 0,25 0,0 0,-25 0,25 25,0-25,0 0,0 0,0 0,0 0,0 0,25 0,-25-25,0 25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06T21:52:54.492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0 272,'0'-25,"0"25,0 0,0 0,0-24,0 24,0 0,25 0,-25-25,0 25,0 0,0-24,0 24,25 0,-25 0,0-25,0 25,25-24,-25 24,0 0,0 0,24-24,-24 24,0 0,25 0,-25 0,0 0,25 0,-25 0,0-25,0 25,0 0,25 0,-25 0,25 0,-25 0,0-24,0 24,24 0,-24 0,0 0,25 0,-25-25,0 25,25 0,-25 0,25 0,-25 0,25 0,-25 0,0 0,24 0,-24 0,25 0,-25 0,0 0,0 0,25 0,-25 0,0 0,25 0,-25 0,0-24,0 24,-25 0,25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06T21:52:56.144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24 52,'0'0,"-24"0,24 0,0-25,24 25,-24 0,0 0,0 0,25 0,-25 0,25 0,-25 0,25 0,-25 0,0-25,24 25,1 0,-25 0,25 0,-25 0,24 0,-24 0,25 0,-25 0,25 0,-25 25,25-25,-25 0,24 0,-24 0,0 0,25 0,-25 0,0 0,0 0,25 0,-25 25,25-25,-25 0,0 0,0 0,24 0,-24 0,0 0,25 24,-25-24,25 25,-25-25,0 0,0 0,24 0,-24 25,25-25,-25 0,0 0,0 0,25 0,-25 24,0-24,0 0,25 25,-25 0,0-25,0 0,0 0,24 0,-24 24,0-24,0 0,0 0,0 25,0-25,0 0,0 0,0 0,0 25,25-25,-25 0,0 0,0 24,0-24,0 0,0 25,25-25,-25 0,0 0,0 0,0 25,25-25,-25 0,0 0,0-25,0 25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CD623E5-998E-4B69-97B1-8B8DA07C3B58}" type="datetimeFigureOut">
              <a:rPr lang="en-US"/>
              <a:pPr>
                <a:defRPr/>
              </a:pPr>
              <a:t>11/2/2012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C82E139-07F1-4CFA-8ECD-ED6F1A3ED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397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DE81897-2B48-4DA9-B2FD-539511905CEC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1836AF-7049-49A5-BF9F-93EC27F59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1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2B7D7-9726-4AFC-AC88-B8E7F122F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8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71803-DD27-4536-92FE-F1ED51ED1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130C1-63AD-4608-89A6-6289ACF36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6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D5658-5762-4EF3-BA2C-F86505837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3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B8784-684D-42D2-B757-7A85AEF7D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0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A50B6-77D5-4B96-BC24-54A541BD8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5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57300-0415-4AF0-9C83-A8BC9A847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4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F7185-E949-4B5E-8151-CE9F86F47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7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A8609-8BB0-4E18-B200-EB058F75D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6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13CC9-511C-49AE-B319-6AB1E9F6FB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2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624A5B75-7437-4312-8A06-13BE8FCAA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8.xml"/><Relationship Id="rId3" Type="http://schemas.openxmlformats.org/officeDocument/2006/relationships/image" Target="../media/image9.emf"/><Relationship Id="rId7" Type="http://schemas.openxmlformats.org/officeDocument/2006/relationships/image" Target="../media/image11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11" Type="http://schemas.openxmlformats.org/officeDocument/2006/relationships/image" Target="../media/image13.emf"/><Relationship Id="rId5" Type="http://schemas.openxmlformats.org/officeDocument/2006/relationships/image" Target="../media/image10.emf"/><Relationship Id="rId10" Type="http://schemas.openxmlformats.org/officeDocument/2006/relationships/customXml" Target="../ink/ink9.xml"/><Relationship Id="rId4" Type="http://schemas.openxmlformats.org/officeDocument/2006/relationships/customXml" Target="../ink/ink6.xml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3.xml"/><Relationship Id="rId13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12" Type="http://schemas.openxmlformats.org/officeDocument/2006/relationships/customXml" Target="../ink/ink15.xml"/><Relationship Id="rId17" Type="http://schemas.openxmlformats.org/officeDocument/2006/relationships/image" Target="../media/image21.emf"/><Relationship Id="rId2" Type="http://schemas.openxmlformats.org/officeDocument/2006/relationships/customXml" Target="../ink/ink10.xml"/><Relationship Id="rId16" Type="http://schemas.openxmlformats.org/officeDocument/2006/relationships/customXml" Target="../ink/ink1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2.xml"/><Relationship Id="rId11" Type="http://schemas.openxmlformats.org/officeDocument/2006/relationships/image" Target="../media/image18.emf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10" Type="http://schemas.openxmlformats.org/officeDocument/2006/relationships/customXml" Target="../ink/ink14.xml"/><Relationship Id="rId4" Type="http://schemas.openxmlformats.org/officeDocument/2006/relationships/customXml" Target="../ink/ink11.xml"/><Relationship Id="rId9" Type="http://schemas.openxmlformats.org/officeDocument/2006/relationships/image" Target="../media/image17.emf"/><Relationship Id="rId14" Type="http://schemas.openxmlformats.org/officeDocument/2006/relationships/customXml" Target="../ink/ink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6.emf"/><Relationship Id="rId4" Type="http://schemas.openxmlformats.org/officeDocument/2006/relationships/customXml" Target="../ink/ink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990600"/>
          </a:xfrm>
        </p:spPr>
        <p:txBody>
          <a:bodyPr/>
          <a:lstStyle/>
          <a:p>
            <a:pPr eaLnBrk="1" hangingPunct="1"/>
            <a:r>
              <a:rPr lang="en-US" sz="4800" dirty="0" smtClean="0"/>
              <a:t>Thursday, November 1, 2012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2" name="Text Box 4"/>
              <p:cNvSpPr txBox="1">
                <a:spLocks noChangeArrowheads="1"/>
              </p:cNvSpPr>
              <p:nvPr/>
            </p:nvSpPr>
            <p:spPr bwMode="auto">
              <a:xfrm>
                <a:off x="360744" y="2514600"/>
                <a:ext cx="8610600" cy="2308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marL="342900" indent="-342900">
                  <a:spcBef>
                    <a:spcPct val="50000"/>
                  </a:spcBef>
                  <a:defRPr/>
                </a:pPr>
                <a:r>
                  <a:rPr lang="en-US" sz="2400" u="sng" dirty="0" smtClean="0"/>
                  <a:t>TISK Problems</a:t>
                </a:r>
              </a:p>
              <a:p>
                <a:pPr marL="342900" indent="-342900">
                  <a:spcBef>
                    <a:spcPct val="50000"/>
                  </a:spcBef>
                  <a:defRPr/>
                </a:pPr>
                <a:endParaRPr lang="en-US" sz="600" u="sng" dirty="0" smtClean="0"/>
              </a:p>
              <a:p>
                <a:pPr marL="457200" indent="-457200">
                  <a:spcBef>
                    <a:spcPct val="50000"/>
                  </a:spcBef>
                  <a:buAutoNum type="arabicParenR"/>
                  <a:defRPr/>
                </a:pPr>
                <a:r>
                  <a:rPr lang="en-US" sz="2400" dirty="0" smtClean="0"/>
                  <a:t>Evaluate: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81−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18−8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  <a:ea typeface="Cambria Math"/>
                      </a:rPr>
                      <m:t>÷20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spcBef>
                    <a:spcPct val="50000"/>
                  </a:spcBef>
                  <a:buAutoNum type="arabicParenR"/>
                  <a:defRPr/>
                </a:pPr>
                <a:r>
                  <a:rPr lang="en-US" sz="2400" dirty="0" smtClean="0"/>
                  <a:t>Factor Completely: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8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−32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−360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spcBef>
                    <a:spcPct val="50000"/>
                  </a:spcBef>
                  <a:buAutoNum type="arabicParenR"/>
                  <a:defRPr/>
                </a:pPr>
                <a:r>
                  <a:rPr lang="en-US" sz="2400" dirty="0" smtClean="0"/>
                  <a:t>Identify the congruent angles 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𝐴𝐵𝐶</m:t>
                    </m:r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𝐷𝐸𝐶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052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744" y="2514600"/>
                <a:ext cx="8610600" cy="2308324"/>
              </a:xfrm>
              <a:prstGeom prst="rect">
                <a:avLst/>
              </a:prstGeom>
              <a:blipFill rotWithShape="1">
                <a:blip r:embed="rId2"/>
                <a:stretch>
                  <a:fillRect l="-1062" t="-2116" b="-291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00291" y="1219200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Homework: 5-2 worksheet</a:t>
            </a:r>
            <a:endParaRPr lang="en-US" sz="3200" dirty="0"/>
          </a:p>
        </p:txBody>
      </p:sp>
      <p:sp>
        <p:nvSpPr>
          <p:cNvPr id="4" name="Isosceles Triangle 3"/>
          <p:cNvSpPr/>
          <p:nvPr/>
        </p:nvSpPr>
        <p:spPr bwMode="auto">
          <a:xfrm>
            <a:off x="2209800" y="4822924"/>
            <a:ext cx="1981200" cy="1730276"/>
          </a:xfrm>
          <a:prstGeom prst="triangle">
            <a:avLst>
              <a:gd name="adj" fmla="val 3364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Isosceles Triangle 7"/>
          <p:cNvSpPr/>
          <p:nvPr/>
        </p:nvSpPr>
        <p:spPr bwMode="auto">
          <a:xfrm flipH="1">
            <a:off x="4191000" y="4804597"/>
            <a:ext cx="1981200" cy="1730276"/>
          </a:xfrm>
          <a:prstGeom prst="triangle">
            <a:avLst>
              <a:gd name="adj" fmla="val 3364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6900" y="6282159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52700" y="4632424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80244" y="6468318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0" y="6434559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86400" y="45720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Concurrency of Angle Bisectors of a Triangle Theorem</a:t>
            </a:r>
          </a:p>
        </p:txBody>
      </p:sp>
      <p:sp>
        <p:nvSpPr>
          <p:cNvPr id="4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/>
              <a:t>The incenter is equidistant from the sides of the triangle.</a:t>
            </a:r>
          </a:p>
        </p:txBody>
      </p:sp>
      <p:sp>
        <p:nvSpPr>
          <p:cNvPr id="4108" name="AutoShape 4"/>
          <p:cNvSpPr>
            <a:spLocks noChangeArrowheads="1"/>
          </p:cNvSpPr>
          <p:nvPr/>
        </p:nvSpPr>
        <p:spPr bwMode="auto">
          <a:xfrm rot="3208018">
            <a:off x="2890838" y="2871788"/>
            <a:ext cx="2667000" cy="1828800"/>
          </a:xfrm>
          <a:prstGeom prst="triangle">
            <a:avLst>
              <a:gd name="adj" fmla="val 7308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5"/>
          <p:cNvSpPr>
            <a:spLocks noChangeShapeType="1"/>
          </p:cNvSpPr>
          <p:nvPr/>
        </p:nvSpPr>
        <p:spPr bwMode="auto">
          <a:xfrm flipH="1" flipV="1">
            <a:off x="4191000" y="3810000"/>
            <a:ext cx="762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Line 6"/>
          <p:cNvSpPr>
            <a:spLocks noChangeShapeType="1"/>
          </p:cNvSpPr>
          <p:nvPr/>
        </p:nvSpPr>
        <p:spPr bwMode="auto">
          <a:xfrm>
            <a:off x="2743200" y="3276600"/>
            <a:ext cx="1752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Line 7"/>
          <p:cNvSpPr>
            <a:spLocks noChangeShapeType="1"/>
          </p:cNvSpPr>
          <p:nvPr/>
        </p:nvSpPr>
        <p:spPr bwMode="auto">
          <a:xfrm flipH="1">
            <a:off x="3886200" y="37338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2" name="TextBox 9"/>
          <p:cNvSpPr txBox="1">
            <a:spLocks noChangeArrowheads="1"/>
          </p:cNvSpPr>
          <p:nvPr/>
        </p:nvSpPr>
        <p:spPr bwMode="auto">
          <a:xfrm>
            <a:off x="3657600" y="388620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I</a:t>
            </a:r>
          </a:p>
        </p:txBody>
      </p:sp>
      <p:sp>
        <p:nvSpPr>
          <p:cNvPr id="4113" name="TextBox 10"/>
          <p:cNvSpPr txBox="1">
            <a:spLocks noChangeArrowheads="1"/>
          </p:cNvSpPr>
          <p:nvPr/>
        </p:nvSpPr>
        <p:spPr bwMode="auto">
          <a:xfrm>
            <a:off x="2895600" y="4278313"/>
            <a:ext cx="1143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B</a:t>
            </a:r>
          </a:p>
        </p:txBody>
      </p:sp>
      <p:sp>
        <p:nvSpPr>
          <p:cNvPr id="4114" name="TextBox 11"/>
          <p:cNvSpPr txBox="1">
            <a:spLocks noChangeArrowheads="1"/>
          </p:cNvSpPr>
          <p:nvPr/>
        </p:nvSpPr>
        <p:spPr bwMode="auto">
          <a:xfrm>
            <a:off x="5029200" y="4191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A</a:t>
            </a:r>
          </a:p>
        </p:txBody>
      </p:sp>
      <p:sp>
        <p:nvSpPr>
          <p:cNvPr id="4115" name="TextBox 12"/>
          <p:cNvSpPr txBox="1">
            <a:spLocks noChangeArrowheads="1"/>
          </p:cNvSpPr>
          <p:nvPr/>
        </p:nvSpPr>
        <p:spPr bwMode="auto">
          <a:xfrm>
            <a:off x="4267200" y="3124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C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5638800" y="2514600"/>
            <a:ext cx="251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sz="2800" i="1" kern="0" dirty="0">
                <a:latin typeface="+mn-lt"/>
              </a:rPr>
              <a:t>AI</a:t>
            </a:r>
            <a:r>
              <a:rPr lang="en-US" sz="2800" kern="0" dirty="0">
                <a:latin typeface="+mn-lt"/>
              </a:rPr>
              <a:t> = </a:t>
            </a:r>
            <a:r>
              <a:rPr lang="en-US" sz="2800" i="1" kern="0" dirty="0">
                <a:latin typeface="+mn-lt"/>
              </a:rPr>
              <a:t>BI</a:t>
            </a:r>
            <a:r>
              <a:rPr lang="en-US" sz="2800" kern="0" dirty="0">
                <a:latin typeface="+mn-lt"/>
              </a:rPr>
              <a:t> = </a:t>
            </a:r>
            <a:r>
              <a:rPr lang="en-US" sz="2800" i="1" kern="0" dirty="0">
                <a:latin typeface="+mn-lt"/>
              </a:rPr>
              <a:t>CI</a:t>
            </a:r>
          </a:p>
        </p:txBody>
      </p:sp>
      <p:cxnSp>
        <p:nvCxnSpPr>
          <p:cNvPr id="15" name="Straight Connector 14"/>
          <p:cNvCxnSpPr>
            <a:cxnSpLocks noChangeShapeType="1"/>
            <a:stCxn id="4112" idx="2"/>
          </p:cNvCxnSpPr>
          <p:nvPr/>
        </p:nvCxnSpPr>
        <p:spPr bwMode="auto">
          <a:xfrm rot="5400000" flipH="1" flipV="1">
            <a:off x="3948906" y="3861594"/>
            <a:ext cx="674688" cy="1143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7" name="Straight Connector 16"/>
          <p:cNvCxnSpPr>
            <a:cxnSpLocks noChangeShapeType="1"/>
            <a:endCxn id="4108" idx="5"/>
          </p:cNvCxnSpPr>
          <p:nvPr/>
        </p:nvCxnSpPr>
        <p:spPr bwMode="auto">
          <a:xfrm>
            <a:off x="4267200" y="4256088"/>
            <a:ext cx="536575" cy="31273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9" name="Straight Connector 18"/>
          <p:cNvCxnSpPr>
            <a:cxnSpLocks noChangeShapeType="1"/>
            <a:endCxn id="4112" idx="2"/>
          </p:cNvCxnSpPr>
          <p:nvPr/>
        </p:nvCxnSpPr>
        <p:spPr bwMode="auto">
          <a:xfrm flipV="1">
            <a:off x="3733800" y="4256088"/>
            <a:ext cx="495300" cy="315912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5" name="Rectangle 24"/>
          <p:cNvSpPr>
            <a:spLocks noChangeArrowheads="1"/>
          </p:cNvSpPr>
          <p:nvPr/>
        </p:nvSpPr>
        <p:spPr bwMode="auto">
          <a:xfrm rot="643850">
            <a:off x="4343400" y="3581400"/>
            <a:ext cx="152400" cy="15240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 rot="1643837">
            <a:off x="4697413" y="4392613"/>
            <a:ext cx="152400" cy="15240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 rot="-2047284">
            <a:off x="3611563" y="4449763"/>
            <a:ext cx="152400" cy="15240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3" name="Rectangle 28"/>
          <p:cNvSpPr>
            <a:spLocks noChangeArrowheads="1"/>
          </p:cNvSpPr>
          <p:nvPr/>
        </p:nvSpPr>
        <p:spPr bwMode="auto">
          <a:xfrm rot="-1953004">
            <a:off x="3532188" y="4548188"/>
            <a:ext cx="1524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098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813300" y="3652838"/>
              <a:ext cx="303213" cy="534987"/>
            </p14:xfrm>
          </p:contentPart>
        </mc:Choice>
        <mc:Fallback xmlns="">
          <p:pic>
            <p:nvPicPr>
              <p:cNvPr id="4098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03937" y="3643478"/>
                <a:ext cx="321939" cy="55370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099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84488" y="3419475"/>
              <a:ext cx="214312" cy="277813"/>
            </p14:xfrm>
          </p:contentPart>
        </mc:Choice>
        <mc:Fallback xmlns="">
          <p:pic>
            <p:nvPicPr>
              <p:cNvPr id="4099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75123" y="3410119"/>
                <a:ext cx="233042" cy="2965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100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68663" y="3384550"/>
              <a:ext cx="295275" cy="339725"/>
            </p14:xfrm>
          </p:contentPart>
        </mc:Choice>
        <mc:Fallback xmlns="">
          <p:pic>
            <p:nvPicPr>
              <p:cNvPr id="4100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259301" y="3375193"/>
                <a:ext cx="314000" cy="35843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101" name="Ink 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38600" y="5029200"/>
              <a:ext cx="152400" cy="98425"/>
            </p14:xfrm>
          </p:contentPart>
        </mc:Choice>
        <mc:Fallback xmlns="">
          <p:pic>
            <p:nvPicPr>
              <p:cNvPr id="4101" name="Ink 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029233" y="5019826"/>
                <a:ext cx="171135" cy="1171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4102" name="Ink 2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68788" y="4919663"/>
              <a:ext cx="231775" cy="125412"/>
            </p14:xfrm>
          </p:contentPart>
        </mc:Choice>
        <mc:Fallback xmlns="">
          <p:pic>
            <p:nvPicPr>
              <p:cNvPr id="4102" name="Ink 2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259431" y="4910293"/>
                <a:ext cx="250490" cy="144152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5" grpId="0" animBg="1"/>
      <p:bldP spid="26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Angle Bisectors of Triangle XYZ meet at point P.</a:t>
            </a:r>
          </a:p>
        </p:txBody>
      </p:sp>
      <p:sp>
        <p:nvSpPr>
          <p:cNvPr id="5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eaLnBrk="1" hangingPunct="1"/>
            <a:r>
              <a:rPr lang="en-US" smtClean="0"/>
              <a:t>Which segments are congruent?</a:t>
            </a:r>
          </a:p>
          <a:p>
            <a:pPr eaLnBrk="1" hangingPunct="1"/>
            <a:r>
              <a:rPr lang="en-US" smtClean="0"/>
              <a:t>Find </a:t>
            </a:r>
            <a:r>
              <a:rPr lang="en-US" i="1" smtClean="0"/>
              <a:t>PT</a:t>
            </a:r>
            <a:r>
              <a:rPr lang="en-US" smtClean="0"/>
              <a:t> and </a:t>
            </a:r>
            <a:r>
              <a:rPr lang="en-US" i="1" smtClean="0"/>
              <a:t>PV</a:t>
            </a:r>
            <a:r>
              <a:rPr lang="en-US" smtClean="0"/>
              <a:t>.</a:t>
            </a:r>
          </a:p>
        </p:txBody>
      </p:sp>
      <p:sp>
        <p:nvSpPr>
          <p:cNvPr id="5132" name="AutoShape 4"/>
          <p:cNvSpPr>
            <a:spLocks noChangeArrowheads="1"/>
          </p:cNvSpPr>
          <p:nvPr/>
        </p:nvSpPr>
        <p:spPr bwMode="auto">
          <a:xfrm rot="10800000">
            <a:off x="1447800" y="3429000"/>
            <a:ext cx="3962400" cy="1828800"/>
          </a:xfrm>
          <a:prstGeom prst="triangle">
            <a:avLst>
              <a:gd name="adj" fmla="val 3229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5"/>
          <p:cNvSpPr>
            <a:spLocks noChangeShapeType="1"/>
          </p:cNvSpPr>
          <p:nvPr/>
        </p:nvSpPr>
        <p:spPr bwMode="auto">
          <a:xfrm flipH="1" flipV="1">
            <a:off x="3886200" y="4038600"/>
            <a:ext cx="228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6"/>
          <p:cNvSpPr>
            <a:spLocks noChangeShapeType="1"/>
          </p:cNvSpPr>
          <p:nvPr/>
        </p:nvSpPr>
        <p:spPr bwMode="auto">
          <a:xfrm flipH="1">
            <a:off x="3886200" y="34290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Line 7"/>
          <p:cNvSpPr>
            <a:spLocks noChangeShapeType="1"/>
          </p:cNvSpPr>
          <p:nvPr/>
        </p:nvSpPr>
        <p:spPr bwMode="auto">
          <a:xfrm>
            <a:off x="1447800" y="3429000"/>
            <a:ext cx="2438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6" name="Text Box 8"/>
          <p:cNvSpPr txBox="1">
            <a:spLocks noChangeArrowheads="1"/>
          </p:cNvSpPr>
          <p:nvPr/>
        </p:nvSpPr>
        <p:spPr bwMode="auto">
          <a:xfrm>
            <a:off x="1066800" y="32004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137" name="Text Box 9"/>
          <p:cNvSpPr txBox="1">
            <a:spLocks noChangeArrowheads="1"/>
          </p:cNvSpPr>
          <p:nvPr/>
        </p:nvSpPr>
        <p:spPr bwMode="auto">
          <a:xfrm>
            <a:off x="5410200" y="32766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5138" name="Text Box 10"/>
          <p:cNvSpPr txBox="1">
            <a:spLocks noChangeArrowheads="1"/>
          </p:cNvSpPr>
          <p:nvPr/>
        </p:nvSpPr>
        <p:spPr bwMode="auto">
          <a:xfrm>
            <a:off x="3962400" y="52578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139" name="Text Box 11"/>
          <p:cNvSpPr txBox="1">
            <a:spLocks noChangeArrowheads="1"/>
          </p:cNvSpPr>
          <p:nvPr/>
        </p:nvSpPr>
        <p:spPr bwMode="auto">
          <a:xfrm>
            <a:off x="3505200" y="36576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5140" name="Text Box 12"/>
          <p:cNvSpPr txBox="1">
            <a:spLocks noChangeArrowheads="1"/>
          </p:cNvSpPr>
          <p:nvPr/>
        </p:nvSpPr>
        <p:spPr bwMode="auto">
          <a:xfrm>
            <a:off x="3505200" y="30480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5141" name="Line 13"/>
          <p:cNvSpPr>
            <a:spLocks noChangeShapeType="1"/>
          </p:cNvSpPr>
          <p:nvPr/>
        </p:nvSpPr>
        <p:spPr bwMode="auto">
          <a:xfrm flipV="1">
            <a:off x="3886200" y="3429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2" name="Line 14"/>
          <p:cNvSpPr>
            <a:spLocks noChangeShapeType="1"/>
          </p:cNvSpPr>
          <p:nvPr/>
        </p:nvSpPr>
        <p:spPr bwMode="auto">
          <a:xfrm>
            <a:off x="3886200" y="4038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Line 15"/>
          <p:cNvSpPr>
            <a:spLocks noChangeShapeType="1"/>
          </p:cNvSpPr>
          <p:nvPr/>
        </p:nvSpPr>
        <p:spPr bwMode="auto">
          <a:xfrm flipH="1">
            <a:off x="3352800" y="40386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4" name="Text Box 16"/>
          <p:cNvSpPr txBox="1">
            <a:spLocks noChangeArrowheads="1"/>
          </p:cNvSpPr>
          <p:nvPr/>
        </p:nvSpPr>
        <p:spPr bwMode="auto">
          <a:xfrm>
            <a:off x="4495800" y="44958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145" name="Text Box 17"/>
          <p:cNvSpPr txBox="1">
            <a:spLocks noChangeArrowheads="1"/>
          </p:cNvSpPr>
          <p:nvPr/>
        </p:nvSpPr>
        <p:spPr bwMode="auto">
          <a:xfrm>
            <a:off x="3124200" y="46482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146" name="TextBox 19"/>
          <p:cNvSpPr txBox="1">
            <a:spLocks noChangeArrowheads="1"/>
          </p:cNvSpPr>
          <p:nvPr/>
        </p:nvSpPr>
        <p:spPr bwMode="auto">
          <a:xfrm>
            <a:off x="4267200" y="30480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12</a:t>
            </a:r>
          </a:p>
        </p:txBody>
      </p:sp>
      <p:sp>
        <p:nvSpPr>
          <p:cNvPr id="5147" name="TextBox 20"/>
          <p:cNvSpPr txBox="1">
            <a:spLocks noChangeArrowheads="1"/>
          </p:cNvSpPr>
          <p:nvPr/>
        </p:nvSpPr>
        <p:spPr bwMode="auto">
          <a:xfrm>
            <a:off x="4267200" y="37338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13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122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94138" y="3429000"/>
              <a:ext cx="98425" cy="125413"/>
            </p14:xfrm>
          </p:contentPart>
        </mc:Choice>
        <mc:Fallback xmlns="">
          <p:pic>
            <p:nvPicPr>
              <p:cNvPr id="5122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76536" y="3411341"/>
                <a:ext cx="133628" cy="1607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123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946650" y="3448050"/>
              <a:ext cx="19050" cy="133350"/>
            </p14:xfrm>
          </p:contentPart>
        </mc:Choice>
        <mc:Fallback xmlns="">
          <p:pic>
            <p:nvPicPr>
              <p:cNvPr id="5123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929038" y="3430390"/>
                <a:ext cx="54275" cy="1686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124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170488" y="3527425"/>
              <a:ext cx="107950" cy="115888"/>
            </p14:xfrm>
          </p:contentPart>
        </mc:Choice>
        <mc:Fallback xmlns="">
          <p:pic>
            <p:nvPicPr>
              <p:cNvPr id="5124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152797" y="3509790"/>
                <a:ext cx="143332" cy="1511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125" name="Ink 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91038" y="4465638"/>
              <a:ext cx="144462" cy="80962"/>
            </p14:xfrm>
          </p:contentPart>
        </mc:Choice>
        <mc:Fallback xmlns="">
          <p:pic>
            <p:nvPicPr>
              <p:cNvPr id="5125" name="Ink 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473386" y="4448006"/>
                <a:ext cx="179767" cy="1162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126" name="Ink 2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32150" y="4591050"/>
              <a:ext cx="125413" cy="71438"/>
            </p14:xfrm>
          </p:contentPart>
        </mc:Choice>
        <mc:Fallback xmlns="">
          <p:pic>
            <p:nvPicPr>
              <p:cNvPr id="5126" name="Ink 2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214491" y="4573371"/>
                <a:ext cx="160730" cy="1067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127" name="Ink 2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78250" y="4832350"/>
              <a:ext cx="508000" cy="276225"/>
            </p14:xfrm>
          </p:contentPart>
        </mc:Choice>
        <mc:Fallback xmlns="">
          <p:pic>
            <p:nvPicPr>
              <p:cNvPr id="5127" name="Ink 2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760609" y="4814703"/>
                <a:ext cx="543283" cy="3115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128" name="Ink 2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751013" y="3527425"/>
              <a:ext cx="88900" cy="134938"/>
            </p14:xfrm>
          </p:contentPart>
        </mc:Choice>
        <mc:Fallback xmlns="">
          <p:pic>
            <p:nvPicPr>
              <p:cNvPr id="5128" name="Ink 2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33377" y="3509793"/>
                <a:ext cx="124172" cy="1702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129" name="Ink 2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44700" y="3402013"/>
              <a:ext cx="98425" cy="152400"/>
            </p14:xfrm>
          </p:contentPart>
        </mc:Choice>
        <mc:Fallback xmlns="">
          <p:pic>
            <p:nvPicPr>
              <p:cNvPr id="5129" name="Ink 2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027098" y="3384359"/>
                <a:ext cx="133628" cy="187708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Homework Check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52400" y="1600200"/>
                <a:ext cx="8991600" cy="5029200"/>
              </a:xfrm>
            </p:spPr>
            <p:txBody>
              <a:bodyPr/>
              <a:lstStyle/>
              <a:p>
                <a:pPr eaLnBrk="1" hangingPunct="1">
                  <a:buNone/>
                </a:pPr>
                <a:r>
                  <a:rPr lang="en-US" dirty="0" smtClean="0"/>
                  <a:t>p. 243 #24-27, 28-31 &amp; 34</a:t>
                </a:r>
              </a:p>
              <a:p>
                <a:pPr eaLnBrk="1" hangingPunct="1">
                  <a:buNone/>
                </a:pPr>
                <a:r>
                  <a:rPr lang="en-US" dirty="0" smtClean="0"/>
                  <a:t>24)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𝐴𝐷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eaLnBrk="1" hangingPunct="1">
                  <a:buNone/>
                </a:pPr>
                <a:r>
                  <a:rPr lang="en-US" dirty="0" smtClean="0"/>
                  <a:t>25)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𝐴𝐸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;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𝐵𝐸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;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eaLnBrk="1" hangingPunct="1">
                  <a:buNone/>
                </a:pPr>
                <a:r>
                  <a:rPr lang="en-US" dirty="0" smtClean="0"/>
                  <a:t>26)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𝐵𝐹</m:t>
                        </m:r>
                      </m:e>
                    </m:acc>
                  </m:oMath>
                </a14:m>
                <a:r>
                  <a:rPr lang="en-US" dirty="0" smtClean="0"/>
                  <a:t> is a median</a:t>
                </a:r>
              </a:p>
              <a:p>
                <a:pPr eaLnBrk="1" hangingPunct="1">
                  <a:buNone/>
                </a:pPr>
                <a:r>
                  <a:rPr lang="en-US" dirty="0" smtClean="0"/>
                  <a:t>27)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𝐶𝐴𝐷</m:t>
                    </m:r>
                    <m:r>
                      <a:rPr lang="en-US" b="0" i="1" smtClean="0">
                        <a:latin typeface="Cambria Math"/>
                      </a:rPr>
                      <m:t>≅∠</m:t>
                    </m:r>
                    <m:r>
                      <a:rPr lang="en-US" b="0" i="1" smtClean="0">
                        <a:latin typeface="Cambria Math"/>
                      </a:rPr>
                      <m:t>𝐷𝐴𝐵</m:t>
                    </m:r>
                  </m:oMath>
                </a14:m>
                <a:endParaRPr lang="en-US" dirty="0" smtClean="0"/>
              </a:p>
              <a:p>
                <a:pPr eaLnBrk="1" hangingPunct="1">
                  <a:buNone/>
                </a:pPr>
                <a:r>
                  <a:rPr lang="en-US" dirty="0" smtClean="0"/>
                  <a:t>28) Any triangle</a:t>
                </a:r>
              </a:p>
              <a:p>
                <a:pPr eaLnBrk="1" hangingPunct="1">
                  <a:buNone/>
                </a:pPr>
                <a:r>
                  <a:rPr lang="en-US" dirty="0" smtClean="0"/>
                  <a:t>29) In a right triangle, the altitudes intersect at the vertex of the right angle.</a:t>
                </a:r>
              </a:p>
              <a:p>
                <a:pPr eaLnBrk="1" hangingPunct="1">
                  <a:buNone/>
                </a:pPr>
                <a:r>
                  <a:rPr lang="en-US" dirty="0" smtClean="0"/>
                  <a:t>30) No such triangle</a:t>
                </a:r>
              </a:p>
              <a:p>
                <a:pPr eaLnBrk="1" hangingPunct="1">
                  <a:buNone/>
                </a:pPr>
                <a:r>
                  <a:rPr lang="en-US" dirty="0" smtClean="0"/>
                  <a:t>31) An obtuse triangle</a:t>
                </a:r>
              </a:p>
            </p:txBody>
          </p:sp>
        </mc:Choice>
        <mc:Fallback xmlns="">
          <p:sp>
            <p:nvSpPr>
              <p:cNvPr id="103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52400" y="1600200"/>
                <a:ext cx="8991600" cy="5029200"/>
              </a:xfrm>
              <a:blipFill rotWithShape="1">
                <a:blip r:embed="rId2"/>
                <a:stretch>
                  <a:fillRect l="-1356" t="-1212" b="-3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34) If an angle bisector of an angle is also an altitude, then the triangle is isosceles.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50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5…?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be using a supplemental text for Chapter 5. </a:t>
            </a:r>
          </a:p>
          <a:p>
            <a:pPr lvl="1"/>
            <a:r>
              <a:rPr lang="en-US" dirty="0" smtClean="0"/>
              <a:t>Each night, supplemental “notes” will be provided on my website.  </a:t>
            </a:r>
          </a:p>
          <a:p>
            <a:pPr lvl="2"/>
            <a:r>
              <a:rPr lang="en-US" dirty="0" smtClean="0"/>
              <a:t>Homework Calendar -&gt; Handouts</a:t>
            </a:r>
          </a:p>
          <a:p>
            <a:pPr lvl="1"/>
            <a:r>
              <a:rPr lang="en-US" dirty="0" smtClean="0"/>
              <a:t>In this text, an important theorem was covered in the previous chapter that we will add to our notes now!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39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Theorem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2590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The ONE time that SSA works, and we call it something else…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Hypotenuse-Leg (HL) Theorem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If the hypotenuse and leg of a right triangle are congruent to the hypotenuse and leg of a second right triangle, then the two triangles are congruent.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2209800" y="4495800"/>
            <a:ext cx="838200" cy="1524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09800" y="5791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 rot="8237031">
            <a:off x="5334000" y="4419600"/>
            <a:ext cx="838200" cy="1524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 rot="8237436">
            <a:off x="5439184" y="4372384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981200" y="594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981200" y="4191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2971800" y="594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5486400" y="4038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D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6477000" y="5334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O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4724400" y="4724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G</a:t>
            </a:r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2438400" y="5029200"/>
            <a:ext cx="152400" cy="15240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5486400" y="5029200"/>
            <a:ext cx="152400" cy="15240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2133600" y="5257800"/>
            <a:ext cx="152400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5791200" y="4724400"/>
            <a:ext cx="209550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2133600" y="5334000"/>
            <a:ext cx="152400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5867400" y="4800600"/>
            <a:ext cx="228600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406" name="Text Box 22"/>
              <p:cNvSpPr txBox="1">
                <a:spLocks noChangeArrowheads="1"/>
              </p:cNvSpPr>
              <p:nvPr/>
            </p:nvSpPr>
            <p:spPr bwMode="auto">
              <a:xfrm>
                <a:off x="3276600" y="5569034"/>
                <a:ext cx="4648200" cy="831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400" dirty="0" smtClean="0"/>
                  <a:t>If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𝐴𝑇</m:t>
                        </m:r>
                      </m:e>
                    </m:acc>
                    <m:r>
                      <a:rPr lang="en-US" sz="2400" b="0" i="1" dirty="0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𝑂𝐺</m:t>
                        </m:r>
                      </m:e>
                    </m:acc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𝐶𝐴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𝐷𝑂</m:t>
                        </m:r>
                      </m:e>
                    </m:acc>
                  </m:oMath>
                </a14:m>
                <a:r>
                  <a:rPr lang="en-US" sz="2400" dirty="0"/>
                  <a:t/>
                </a:r>
                <a:br>
                  <a:rPr lang="en-US" sz="2400" dirty="0"/>
                </a:br>
                <a:r>
                  <a:rPr lang="en-US" sz="2400" dirty="0"/>
                  <a:t>in right triangles CAT and DOG</a:t>
                </a:r>
              </a:p>
            </p:txBody>
          </p:sp>
        </mc:Choice>
        <mc:Fallback xmlns="">
          <p:sp>
            <p:nvSpPr>
              <p:cNvPr id="16406" name="Text 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6600" y="5569034"/>
                <a:ext cx="4648200" cy="831766"/>
              </a:xfrm>
              <a:prstGeom prst="rect">
                <a:avLst/>
              </a:prstGeom>
              <a:blipFill rotWithShape="1">
                <a:blip r:embed="rId2"/>
                <a:stretch>
                  <a:fillRect l="-2100" t="-5147" r="-1575" b="-169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08" name="Text Box 24"/>
              <p:cNvSpPr txBox="1">
                <a:spLocks noChangeArrowheads="1"/>
              </p:cNvSpPr>
              <p:nvPr/>
            </p:nvSpPr>
            <p:spPr bwMode="auto">
              <a:xfrm>
                <a:off x="4343399" y="6324600"/>
                <a:ext cx="294981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itchFamily="6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400" dirty="0" smtClean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𝐶𝐴𝑇</m:t>
                    </m:r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𝐷𝑂𝐺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6408" name="Text 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399" y="6324600"/>
                <a:ext cx="2949819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3099" t="-10667" b="-29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948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16388" grpId="0" animBg="1"/>
      <p:bldP spid="16389" grpId="0" animBg="1"/>
      <p:bldP spid="16392" grpId="0" animBg="1"/>
      <p:bldP spid="16393" grpId="0" animBg="1"/>
      <p:bldP spid="16394" grpId="0"/>
      <p:bldP spid="16395" grpId="0"/>
      <p:bldP spid="16396" grpId="0"/>
      <p:bldP spid="16397" grpId="0"/>
      <p:bldP spid="16398" grpId="0"/>
      <p:bldP spid="16399" grpId="0"/>
      <p:bldP spid="16400" grpId="0" animBg="1"/>
      <p:bldP spid="16401" grpId="0" animBg="1"/>
      <p:bldP spid="16402" grpId="0" animBg="1"/>
      <p:bldP spid="16403" grpId="0" animBg="1"/>
      <p:bldP spid="16404" grpId="0" animBg="1"/>
      <p:bldP spid="16405" grpId="0" animBg="1"/>
      <p:bldP spid="16406" grpId="0"/>
      <p:bldP spid="164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§5.2 Bisectors of a Triangle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Lines that intersect in the same point are </a:t>
            </a:r>
            <a:r>
              <a:rPr lang="en-US" b="1" u="sng" dirty="0" smtClean="0"/>
              <a:t>concurrent</a:t>
            </a:r>
            <a:r>
              <a:rPr lang="en-US" dirty="0" smtClean="0"/>
              <a:t> lines</a:t>
            </a:r>
          </a:p>
          <a:p>
            <a:pPr eaLnBrk="1" hangingPunct="1"/>
            <a:r>
              <a:rPr lang="en-US" dirty="0" smtClean="0"/>
              <a:t>The point they intersect at is called the </a:t>
            </a:r>
            <a:r>
              <a:rPr lang="en-US" b="1" u="sng" dirty="0" smtClean="0"/>
              <a:t>point of concurrency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2133600" y="4572000"/>
            <a:ext cx="54864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2057400" y="4876800"/>
            <a:ext cx="56388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114800" y="3810000"/>
            <a:ext cx="23622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5334000" y="5181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2971800" y="3962400"/>
            <a:ext cx="99060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620000" y="54864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c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6400800" y="6324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b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3962400" y="62484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a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7696200" y="47244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d</a:t>
            </a:r>
          </a:p>
        </p:txBody>
      </p:sp>
      <p:sp>
        <p:nvSpPr>
          <p:cNvPr id="11277" name="Arc 13"/>
          <p:cNvSpPr>
            <a:spLocks/>
          </p:cNvSpPr>
          <p:nvPr/>
        </p:nvSpPr>
        <p:spPr bwMode="auto">
          <a:xfrm flipH="1">
            <a:off x="5410200" y="4114800"/>
            <a:ext cx="1600200" cy="914400"/>
          </a:xfrm>
          <a:custGeom>
            <a:avLst/>
            <a:gdLst>
              <a:gd name="T0" fmla="*/ 0 w 21600"/>
              <a:gd name="T1" fmla="*/ 0 h 21600"/>
              <a:gd name="T2" fmla="*/ 1600200 w 21600"/>
              <a:gd name="T3" fmla="*/ 914400 h 21600"/>
              <a:gd name="T4" fmla="*/ 0 w 21600"/>
              <a:gd name="T5" fmla="*/ 914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6934200" y="377825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Point of concurrency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04800" y="6324600"/>
            <a:ext cx="365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 dirty="0"/>
              <a:t>b, c</a:t>
            </a:r>
            <a:r>
              <a:rPr lang="en-US" dirty="0"/>
              <a:t>, and </a:t>
            </a:r>
            <a:r>
              <a:rPr lang="en-US" i="1" dirty="0"/>
              <a:t>d</a:t>
            </a:r>
            <a:r>
              <a:rPr lang="en-US" dirty="0"/>
              <a:t> are concurrent</a:t>
            </a:r>
            <a:endParaRPr lang="en-US" i="1" dirty="0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6781800" y="64008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b</a:t>
            </a:r>
            <a:r>
              <a:rPr lang="en-US"/>
              <a:t>, &amp; </a:t>
            </a:r>
            <a:r>
              <a:rPr lang="en-US" i="1"/>
              <a:t>c</a:t>
            </a:r>
            <a:r>
              <a:rPr lang="en-US"/>
              <a:t> are not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  <p:bldP spid="11268" grpId="0" animBg="1"/>
      <p:bldP spid="11269" grpId="0" animBg="1"/>
      <p:bldP spid="11270" grpId="0" animBg="1"/>
      <p:bldP spid="11272" grpId="0" animBg="1"/>
      <p:bldP spid="11273" grpId="0"/>
      <p:bldP spid="11274" grpId="0"/>
      <p:bldP spid="11275" grpId="0"/>
      <p:bldP spid="11276" grpId="0"/>
      <p:bldP spid="11277" grpId="0" animBg="1"/>
      <p:bldP spid="11278" grpId="0"/>
      <p:bldP spid="11279" grpId="0"/>
      <p:bldP spid="112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Circumcenter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circumcenter is the point of concurrency of the perpendicular bisectors of a triangle.</a:t>
            </a:r>
          </a:p>
        </p:txBody>
      </p:sp>
      <p:sp>
        <p:nvSpPr>
          <p:cNvPr id="2055" name="AutoShape 4"/>
          <p:cNvSpPr>
            <a:spLocks noChangeArrowheads="1"/>
          </p:cNvSpPr>
          <p:nvPr/>
        </p:nvSpPr>
        <p:spPr bwMode="auto">
          <a:xfrm rot="-1335564">
            <a:off x="1268413" y="3070225"/>
            <a:ext cx="4876800" cy="2209800"/>
          </a:xfrm>
          <a:prstGeom prst="triangle">
            <a:avLst>
              <a:gd name="adj" fmla="val 3445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5"/>
          <p:cNvSpPr>
            <a:spLocks noChangeShapeType="1"/>
          </p:cNvSpPr>
          <p:nvPr/>
        </p:nvSpPr>
        <p:spPr bwMode="auto">
          <a:xfrm flipH="1">
            <a:off x="3505200" y="3200400"/>
            <a:ext cx="685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Line 6"/>
          <p:cNvSpPr>
            <a:spLocks noChangeShapeType="1"/>
          </p:cNvSpPr>
          <p:nvPr/>
        </p:nvSpPr>
        <p:spPr bwMode="auto">
          <a:xfrm flipH="1" flipV="1">
            <a:off x="3124200" y="3733800"/>
            <a:ext cx="9906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Line 7"/>
          <p:cNvSpPr>
            <a:spLocks noChangeShapeType="1"/>
          </p:cNvSpPr>
          <p:nvPr/>
        </p:nvSpPr>
        <p:spPr bwMode="auto">
          <a:xfrm>
            <a:off x="990600" y="4648200"/>
            <a:ext cx="3429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8"/>
          <p:cNvSpPr>
            <a:spLocks noChangeShapeType="1"/>
          </p:cNvSpPr>
          <p:nvPr/>
        </p:nvSpPr>
        <p:spPr bwMode="auto">
          <a:xfrm>
            <a:off x="2895600" y="5562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Line 9"/>
          <p:cNvSpPr>
            <a:spLocks noChangeShapeType="1"/>
          </p:cNvSpPr>
          <p:nvPr/>
        </p:nvSpPr>
        <p:spPr bwMode="auto">
          <a:xfrm>
            <a:off x="4953000" y="4724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Line 10"/>
          <p:cNvSpPr>
            <a:spLocks noChangeShapeType="1"/>
          </p:cNvSpPr>
          <p:nvPr/>
        </p:nvSpPr>
        <p:spPr bwMode="auto">
          <a:xfrm>
            <a:off x="1905000" y="5334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2" name="Line 11"/>
          <p:cNvSpPr>
            <a:spLocks noChangeShapeType="1"/>
          </p:cNvSpPr>
          <p:nvPr/>
        </p:nvSpPr>
        <p:spPr bwMode="auto">
          <a:xfrm>
            <a:off x="1981200" y="518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3" name="Line 12"/>
          <p:cNvSpPr>
            <a:spLocks noChangeShapeType="1"/>
          </p:cNvSpPr>
          <p:nvPr/>
        </p:nvSpPr>
        <p:spPr bwMode="auto">
          <a:xfrm>
            <a:off x="2209800" y="43434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4" name="Line 13"/>
          <p:cNvSpPr>
            <a:spLocks noChangeShapeType="1"/>
          </p:cNvSpPr>
          <p:nvPr/>
        </p:nvSpPr>
        <p:spPr bwMode="auto">
          <a:xfrm>
            <a:off x="2286000" y="4191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5" name="Line 14"/>
          <p:cNvSpPr>
            <a:spLocks noChangeShapeType="1"/>
          </p:cNvSpPr>
          <p:nvPr/>
        </p:nvSpPr>
        <p:spPr bwMode="auto">
          <a:xfrm>
            <a:off x="320040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Line 15"/>
          <p:cNvSpPr>
            <a:spLocks noChangeShapeType="1"/>
          </p:cNvSpPr>
          <p:nvPr/>
        </p:nvSpPr>
        <p:spPr bwMode="auto">
          <a:xfrm>
            <a:off x="327660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Line 16"/>
          <p:cNvSpPr>
            <a:spLocks noChangeShapeType="1"/>
          </p:cNvSpPr>
          <p:nvPr/>
        </p:nvSpPr>
        <p:spPr bwMode="auto">
          <a:xfrm>
            <a:off x="335280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" name="Line 17"/>
          <p:cNvSpPr>
            <a:spLocks noChangeShapeType="1"/>
          </p:cNvSpPr>
          <p:nvPr/>
        </p:nvSpPr>
        <p:spPr bwMode="auto">
          <a:xfrm>
            <a:off x="4800600" y="3810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18"/>
          <p:cNvSpPr>
            <a:spLocks noChangeShapeType="1"/>
          </p:cNvSpPr>
          <p:nvPr/>
        </p:nvSpPr>
        <p:spPr bwMode="auto">
          <a:xfrm>
            <a:off x="4876800" y="3810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19"/>
          <p:cNvSpPr>
            <a:spLocks noChangeShapeType="1"/>
          </p:cNvSpPr>
          <p:nvPr/>
        </p:nvSpPr>
        <p:spPr bwMode="auto">
          <a:xfrm>
            <a:off x="4953000" y="3810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Arc 20"/>
          <p:cNvSpPr>
            <a:spLocks/>
          </p:cNvSpPr>
          <p:nvPr/>
        </p:nvSpPr>
        <p:spPr bwMode="auto">
          <a:xfrm>
            <a:off x="1295400" y="4191000"/>
            <a:ext cx="2362200" cy="533400"/>
          </a:xfrm>
          <a:custGeom>
            <a:avLst/>
            <a:gdLst>
              <a:gd name="T0" fmla="*/ 0 w 21600"/>
              <a:gd name="T1" fmla="*/ 0 h 21600"/>
              <a:gd name="T2" fmla="*/ 2362200 w 21600"/>
              <a:gd name="T3" fmla="*/ 533400 h 21600"/>
              <a:gd name="T4" fmla="*/ 0 w 21600"/>
              <a:gd name="T5" fmla="*/ 533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2" name="Text Box 21"/>
          <p:cNvSpPr txBox="1">
            <a:spLocks noChangeArrowheads="1"/>
          </p:cNvSpPr>
          <p:nvPr/>
        </p:nvSpPr>
        <p:spPr bwMode="auto">
          <a:xfrm>
            <a:off x="342900" y="3850452"/>
            <a:ext cx="1752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circumcenter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050" name="Ink 2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259013" y="4589463"/>
              <a:ext cx="142875" cy="134937"/>
            </p14:xfrm>
          </p:contentPart>
        </mc:Choice>
        <mc:Fallback xmlns="">
          <p:pic>
            <p:nvPicPr>
              <p:cNvPr id="2050" name="Ink 2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49656" y="4580107"/>
                <a:ext cx="161589" cy="1536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051" name="Ink 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67150" y="5106988"/>
              <a:ext cx="142875" cy="134937"/>
            </p14:xfrm>
          </p:contentPart>
        </mc:Choice>
        <mc:Fallback xmlns="">
          <p:pic>
            <p:nvPicPr>
              <p:cNvPr id="2051" name="Ink 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57769" y="5097632"/>
                <a:ext cx="161636" cy="1536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052" name="Ink 2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00500" y="3830638"/>
              <a:ext cx="196850" cy="107950"/>
            </p14:xfrm>
          </p:contentPart>
        </mc:Choice>
        <mc:Fallback xmlns="">
          <p:pic>
            <p:nvPicPr>
              <p:cNvPr id="2052" name="Ink 2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991143" y="3821282"/>
                <a:ext cx="215563" cy="126661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Concurrency of Perpendicular Bisectors of a Triangle Theorem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/>
              <a:t>The circumcenter is equidistant from the vertices of the triangle.</a:t>
            </a:r>
          </a:p>
        </p:txBody>
      </p:sp>
      <p:sp>
        <p:nvSpPr>
          <p:cNvPr id="3077" name="AutoShape 4"/>
          <p:cNvSpPr>
            <a:spLocks noChangeArrowheads="1"/>
          </p:cNvSpPr>
          <p:nvPr/>
        </p:nvSpPr>
        <p:spPr bwMode="auto">
          <a:xfrm>
            <a:off x="3657600" y="3352800"/>
            <a:ext cx="3429000" cy="2209800"/>
          </a:xfrm>
          <a:prstGeom prst="triangle">
            <a:avLst>
              <a:gd name="adj" fmla="val 3175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 flipV="1">
            <a:off x="5410200" y="4495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>
            <a:off x="4191000" y="4419600"/>
            <a:ext cx="1752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 flipH="1">
            <a:off x="4953000" y="4419600"/>
            <a:ext cx="914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40"/>
          <p:cNvSpPr>
            <a:spLocks noChangeShapeType="1"/>
          </p:cNvSpPr>
          <p:nvPr/>
        </p:nvSpPr>
        <p:spPr bwMode="auto">
          <a:xfrm>
            <a:off x="45720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Line 41"/>
          <p:cNvSpPr>
            <a:spLocks noChangeShapeType="1"/>
          </p:cNvSpPr>
          <p:nvPr/>
        </p:nvSpPr>
        <p:spPr bwMode="auto">
          <a:xfrm>
            <a:off x="46482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42"/>
          <p:cNvSpPr>
            <a:spLocks noChangeShapeType="1"/>
          </p:cNvSpPr>
          <p:nvPr/>
        </p:nvSpPr>
        <p:spPr bwMode="auto">
          <a:xfrm>
            <a:off x="47244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43"/>
          <p:cNvSpPr>
            <a:spLocks noChangeShapeType="1"/>
          </p:cNvSpPr>
          <p:nvPr/>
        </p:nvSpPr>
        <p:spPr bwMode="auto">
          <a:xfrm>
            <a:off x="60198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44"/>
          <p:cNvSpPr>
            <a:spLocks noChangeShapeType="1"/>
          </p:cNvSpPr>
          <p:nvPr/>
        </p:nvSpPr>
        <p:spPr bwMode="auto">
          <a:xfrm>
            <a:off x="60960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45"/>
          <p:cNvSpPr>
            <a:spLocks noChangeShapeType="1"/>
          </p:cNvSpPr>
          <p:nvPr/>
        </p:nvSpPr>
        <p:spPr bwMode="auto">
          <a:xfrm>
            <a:off x="61722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46"/>
          <p:cNvSpPr>
            <a:spLocks noChangeShapeType="1"/>
          </p:cNvSpPr>
          <p:nvPr/>
        </p:nvSpPr>
        <p:spPr bwMode="auto">
          <a:xfrm>
            <a:off x="3810000" y="4953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Line 47"/>
          <p:cNvSpPr>
            <a:spLocks noChangeShapeType="1"/>
          </p:cNvSpPr>
          <p:nvPr/>
        </p:nvSpPr>
        <p:spPr bwMode="auto">
          <a:xfrm>
            <a:off x="3886200" y="487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Line 48"/>
          <p:cNvSpPr>
            <a:spLocks noChangeShapeType="1"/>
          </p:cNvSpPr>
          <p:nvPr/>
        </p:nvSpPr>
        <p:spPr bwMode="auto">
          <a:xfrm>
            <a:off x="4267200" y="4038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" name="Line 49"/>
          <p:cNvSpPr>
            <a:spLocks noChangeShapeType="1"/>
          </p:cNvSpPr>
          <p:nvPr/>
        </p:nvSpPr>
        <p:spPr bwMode="auto">
          <a:xfrm>
            <a:off x="43434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Line 50"/>
          <p:cNvSpPr>
            <a:spLocks noChangeShapeType="1"/>
          </p:cNvSpPr>
          <p:nvPr/>
        </p:nvSpPr>
        <p:spPr bwMode="auto">
          <a:xfrm flipH="1">
            <a:off x="5257800" y="38100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Line 51"/>
          <p:cNvSpPr>
            <a:spLocks noChangeShapeType="1"/>
          </p:cNvSpPr>
          <p:nvPr/>
        </p:nvSpPr>
        <p:spPr bwMode="auto">
          <a:xfrm flipH="1">
            <a:off x="6400800" y="49530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Rectangle 52"/>
          <p:cNvSpPr>
            <a:spLocks noChangeArrowheads="1"/>
          </p:cNvSpPr>
          <p:nvPr/>
        </p:nvSpPr>
        <p:spPr bwMode="auto">
          <a:xfrm>
            <a:off x="5410200" y="54102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4" name="Line 53"/>
          <p:cNvSpPr>
            <a:spLocks noChangeShapeType="1"/>
          </p:cNvSpPr>
          <p:nvPr/>
        </p:nvSpPr>
        <p:spPr bwMode="auto">
          <a:xfrm flipH="1">
            <a:off x="4267200" y="44958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Line 54"/>
          <p:cNvSpPr>
            <a:spLocks noChangeShapeType="1"/>
          </p:cNvSpPr>
          <p:nvPr/>
        </p:nvSpPr>
        <p:spPr bwMode="auto">
          <a:xfrm flipH="1" flipV="1">
            <a:off x="4191000" y="4572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Line 55"/>
          <p:cNvSpPr>
            <a:spLocks noChangeShapeType="1"/>
          </p:cNvSpPr>
          <p:nvPr/>
        </p:nvSpPr>
        <p:spPr bwMode="auto">
          <a:xfrm>
            <a:off x="5791200" y="4572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Line 56"/>
          <p:cNvSpPr>
            <a:spLocks noChangeShapeType="1"/>
          </p:cNvSpPr>
          <p:nvPr/>
        </p:nvSpPr>
        <p:spPr bwMode="auto">
          <a:xfrm flipV="1">
            <a:off x="5867400" y="4495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TextBox 26"/>
          <p:cNvSpPr txBox="1">
            <a:spLocks noChangeArrowheads="1"/>
          </p:cNvSpPr>
          <p:nvPr/>
        </p:nvSpPr>
        <p:spPr bwMode="auto">
          <a:xfrm>
            <a:off x="4191000" y="3059113"/>
            <a:ext cx="1143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F</a:t>
            </a:r>
          </a:p>
        </p:txBody>
      </p:sp>
      <p:sp>
        <p:nvSpPr>
          <p:cNvPr id="3099" name="TextBox 27"/>
          <p:cNvSpPr txBox="1">
            <a:spLocks noChangeArrowheads="1"/>
          </p:cNvSpPr>
          <p:nvPr/>
        </p:nvSpPr>
        <p:spPr bwMode="auto">
          <a:xfrm>
            <a:off x="3124200" y="548640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I</a:t>
            </a:r>
          </a:p>
        </p:txBody>
      </p:sp>
      <p:sp>
        <p:nvSpPr>
          <p:cNvPr id="3100" name="TextBox 28"/>
          <p:cNvSpPr txBox="1">
            <a:spLocks noChangeArrowheads="1"/>
          </p:cNvSpPr>
          <p:nvPr/>
        </p:nvSpPr>
        <p:spPr bwMode="auto">
          <a:xfrm>
            <a:off x="6705600" y="548640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T</a:t>
            </a:r>
          </a:p>
        </p:txBody>
      </p:sp>
      <p:sp>
        <p:nvSpPr>
          <p:cNvPr id="3101" name="TextBox 29"/>
          <p:cNvSpPr txBox="1">
            <a:spLocks noChangeArrowheads="1"/>
          </p:cNvSpPr>
          <p:nvPr/>
        </p:nvSpPr>
        <p:spPr bwMode="auto">
          <a:xfrm>
            <a:off x="4953000" y="4887913"/>
            <a:ext cx="1143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/>
              <a:t>C</a:t>
            </a:r>
          </a:p>
        </p:txBody>
      </p:sp>
      <p:cxnSp>
        <p:nvCxnSpPr>
          <p:cNvPr id="33" name="Straight Connector 32"/>
          <p:cNvCxnSpPr>
            <a:cxnSpLocks noChangeShapeType="1"/>
            <a:endCxn id="3098" idx="2"/>
          </p:cNvCxnSpPr>
          <p:nvPr/>
        </p:nvCxnSpPr>
        <p:spPr bwMode="auto">
          <a:xfrm rot="16200000" flipV="1">
            <a:off x="4362450" y="3829050"/>
            <a:ext cx="1447800" cy="6477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5" name="Straight Connector 34"/>
          <p:cNvCxnSpPr>
            <a:cxnSpLocks noChangeShapeType="1"/>
            <a:endCxn id="3099" idx="0"/>
          </p:cNvCxnSpPr>
          <p:nvPr/>
        </p:nvCxnSpPr>
        <p:spPr bwMode="auto">
          <a:xfrm rot="10800000" flipV="1">
            <a:off x="3695700" y="4876800"/>
            <a:ext cx="1714500" cy="6096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8" name="Straight Connector 37"/>
          <p:cNvCxnSpPr>
            <a:cxnSpLocks noChangeShapeType="1"/>
          </p:cNvCxnSpPr>
          <p:nvPr/>
        </p:nvCxnSpPr>
        <p:spPr bwMode="auto">
          <a:xfrm rot="10800000">
            <a:off x="5410200" y="4876800"/>
            <a:ext cx="1676400" cy="6858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5638800" y="2514600"/>
            <a:ext cx="2819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sz="2800" i="1" kern="0" dirty="0">
                <a:latin typeface="+mn-lt"/>
              </a:rPr>
              <a:t>FC</a:t>
            </a:r>
            <a:r>
              <a:rPr lang="en-US" sz="2800" kern="0" dirty="0">
                <a:latin typeface="+mn-lt"/>
              </a:rPr>
              <a:t> = </a:t>
            </a:r>
            <a:r>
              <a:rPr lang="en-US" sz="2800" i="1" kern="0" dirty="0">
                <a:latin typeface="+mn-lt"/>
              </a:rPr>
              <a:t>CI</a:t>
            </a:r>
            <a:r>
              <a:rPr lang="en-US" sz="2800" kern="0" dirty="0">
                <a:latin typeface="+mn-lt"/>
              </a:rPr>
              <a:t> = </a:t>
            </a:r>
            <a:r>
              <a:rPr lang="en-US" sz="2800" i="1" kern="0" dirty="0">
                <a:latin typeface="+mn-lt"/>
              </a:rPr>
              <a:t>CT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074" name="Ink 5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84800" y="4867275"/>
              <a:ext cx="80963" cy="80963"/>
            </p14:xfrm>
          </p:contentPart>
        </mc:Choice>
        <mc:Fallback xmlns="">
          <p:pic>
            <p:nvPicPr>
              <p:cNvPr id="3074" name="Ink 5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75444" y="4857919"/>
                <a:ext cx="99674" cy="9967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Angle Bisector of a Triangle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eaLnBrk="1" hangingPunct="1"/>
            <a:r>
              <a:rPr lang="en-US" smtClean="0"/>
              <a:t>The bisector of an angle of a triangle is called the angle bisector of the triangle.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 rot="-2480867">
            <a:off x="2971800" y="4114800"/>
            <a:ext cx="3429000" cy="1371600"/>
          </a:xfrm>
          <a:prstGeom prst="triangle">
            <a:avLst>
              <a:gd name="adj" fmla="val 78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4953000" y="3581400"/>
            <a:ext cx="609600" cy="1828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Arc 6"/>
          <p:cNvSpPr>
            <a:spLocks/>
          </p:cNvSpPr>
          <p:nvPr/>
        </p:nvSpPr>
        <p:spPr bwMode="auto">
          <a:xfrm rot="-4627884" flipH="1" flipV="1">
            <a:off x="5143500" y="3810000"/>
            <a:ext cx="381000" cy="304800"/>
          </a:xfrm>
          <a:custGeom>
            <a:avLst/>
            <a:gdLst>
              <a:gd name="T0" fmla="*/ 0 w 21600"/>
              <a:gd name="T1" fmla="*/ 0 h 21600"/>
              <a:gd name="T2" fmla="*/ 3810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Arc 7"/>
          <p:cNvSpPr>
            <a:spLocks/>
          </p:cNvSpPr>
          <p:nvPr/>
        </p:nvSpPr>
        <p:spPr bwMode="auto">
          <a:xfrm rot="-1178935" flipH="1" flipV="1">
            <a:off x="4724400" y="4114800"/>
            <a:ext cx="381000" cy="304800"/>
          </a:xfrm>
          <a:custGeom>
            <a:avLst/>
            <a:gdLst>
              <a:gd name="T0" fmla="*/ 0 w 21600"/>
              <a:gd name="T1" fmla="*/ 0 h 21600"/>
              <a:gd name="T2" fmla="*/ 3810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Arc 8"/>
          <p:cNvSpPr>
            <a:spLocks/>
          </p:cNvSpPr>
          <p:nvPr/>
        </p:nvSpPr>
        <p:spPr bwMode="auto">
          <a:xfrm rot="-4627884" flipH="1" flipV="1">
            <a:off x="5600700" y="5067300"/>
            <a:ext cx="381000" cy="304800"/>
          </a:xfrm>
          <a:custGeom>
            <a:avLst/>
            <a:gdLst>
              <a:gd name="T0" fmla="*/ 0 w 21600"/>
              <a:gd name="T1" fmla="*/ 0 h 21600"/>
              <a:gd name="T2" fmla="*/ 3810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867400" y="4495800"/>
            <a:ext cx="236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Angle Bisector of the triangle</a:t>
            </a:r>
          </a:p>
        </p:txBody>
      </p:sp>
      <p:cxnSp>
        <p:nvCxnSpPr>
          <p:cNvPr id="13" name="Straight Connector 12"/>
          <p:cNvCxnSpPr>
            <a:cxnSpLocks noChangeShapeType="1"/>
            <a:stCxn id="12292" idx="2"/>
          </p:cNvCxnSpPr>
          <p:nvPr/>
        </p:nvCxnSpPr>
        <p:spPr bwMode="auto">
          <a:xfrm rot="5400000" flipH="1" flipV="1">
            <a:off x="3502819" y="4464844"/>
            <a:ext cx="2333625" cy="16335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4" name="Straight Connector 13"/>
          <p:cNvCxnSpPr>
            <a:cxnSpLocks noChangeShapeType="1"/>
            <a:stCxn id="12292" idx="4"/>
          </p:cNvCxnSpPr>
          <p:nvPr/>
        </p:nvCxnSpPr>
        <p:spPr bwMode="auto">
          <a:xfrm rot="5400000">
            <a:off x="5152231" y="3374232"/>
            <a:ext cx="465137" cy="20828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7" name="Arc 7"/>
          <p:cNvSpPr>
            <a:spLocks/>
          </p:cNvSpPr>
          <p:nvPr/>
        </p:nvSpPr>
        <p:spPr bwMode="auto">
          <a:xfrm rot="10355093" flipH="1" flipV="1">
            <a:off x="4283075" y="5399088"/>
            <a:ext cx="157163" cy="247650"/>
          </a:xfrm>
          <a:custGeom>
            <a:avLst/>
            <a:gdLst>
              <a:gd name="T0" fmla="*/ 0 w 21600"/>
              <a:gd name="T1" fmla="*/ 0 h 21600"/>
              <a:gd name="T2" fmla="*/ 157800 w 21600"/>
              <a:gd name="T3" fmla="*/ 248494 h 21600"/>
              <a:gd name="T4" fmla="*/ 0 w 21600"/>
              <a:gd name="T5" fmla="*/ 248494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rc 7"/>
          <p:cNvSpPr>
            <a:spLocks/>
          </p:cNvSpPr>
          <p:nvPr/>
        </p:nvSpPr>
        <p:spPr bwMode="auto">
          <a:xfrm rot="10355093" flipH="1" flipV="1">
            <a:off x="4206875" y="5551488"/>
            <a:ext cx="157163" cy="247650"/>
          </a:xfrm>
          <a:custGeom>
            <a:avLst/>
            <a:gdLst>
              <a:gd name="T0" fmla="*/ 0 w 21600"/>
              <a:gd name="T1" fmla="*/ 0 h 21600"/>
              <a:gd name="T2" fmla="*/ 157800 w 21600"/>
              <a:gd name="T3" fmla="*/ 248494 h 21600"/>
              <a:gd name="T4" fmla="*/ 0 w 21600"/>
              <a:gd name="T5" fmla="*/ 248494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rc 7"/>
          <p:cNvSpPr>
            <a:spLocks/>
          </p:cNvSpPr>
          <p:nvPr/>
        </p:nvSpPr>
        <p:spPr bwMode="auto">
          <a:xfrm rot="10355093" flipH="1" flipV="1">
            <a:off x="4703763" y="5343525"/>
            <a:ext cx="157162" cy="247650"/>
          </a:xfrm>
          <a:custGeom>
            <a:avLst/>
            <a:gdLst>
              <a:gd name="T0" fmla="*/ 0 w 21600"/>
              <a:gd name="T1" fmla="*/ 0 h 21600"/>
              <a:gd name="T2" fmla="*/ 157800 w 21600"/>
              <a:gd name="T3" fmla="*/ 248494 h 21600"/>
              <a:gd name="T4" fmla="*/ 0 w 21600"/>
              <a:gd name="T5" fmla="*/ 248494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rc 7"/>
          <p:cNvSpPr>
            <a:spLocks/>
          </p:cNvSpPr>
          <p:nvPr/>
        </p:nvSpPr>
        <p:spPr bwMode="auto">
          <a:xfrm rot="10355093" flipH="1" flipV="1">
            <a:off x="4627563" y="5495925"/>
            <a:ext cx="157162" cy="247650"/>
          </a:xfrm>
          <a:custGeom>
            <a:avLst/>
            <a:gdLst>
              <a:gd name="T0" fmla="*/ 0 w 21600"/>
              <a:gd name="T1" fmla="*/ 0 h 21600"/>
              <a:gd name="T2" fmla="*/ 157800 w 21600"/>
              <a:gd name="T3" fmla="*/ 248494 h 21600"/>
              <a:gd name="T4" fmla="*/ 0 w 21600"/>
              <a:gd name="T5" fmla="*/ 248494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Arc 7"/>
          <p:cNvSpPr>
            <a:spLocks/>
          </p:cNvSpPr>
          <p:nvPr/>
        </p:nvSpPr>
        <p:spPr bwMode="auto">
          <a:xfrm rot="2999794" flipH="1" flipV="1">
            <a:off x="5742781" y="4037807"/>
            <a:ext cx="288925" cy="192088"/>
          </a:xfrm>
          <a:custGeom>
            <a:avLst/>
            <a:gdLst>
              <a:gd name="T0" fmla="*/ 0 w 21600"/>
              <a:gd name="T1" fmla="*/ 0 h 21600"/>
              <a:gd name="T2" fmla="*/ 288706 w 21600"/>
              <a:gd name="T3" fmla="*/ 190662 h 21600"/>
              <a:gd name="T4" fmla="*/ 0 w 21600"/>
              <a:gd name="T5" fmla="*/ 1906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Arc 7"/>
          <p:cNvSpPr>
            <a:spLocks/>
          </p:cNvSpPr>
          <p:nvPr/>
        </p:nvSpPr>
        <p:spPr bwMode="auto">
          <a:xfrm rot="2999794" flipH="1" flipV="1">
            <a:off x="5812631" y="4037807"/>
            <a:ext cx="288925" cy="192088"/>
          </a:xfrm>
          <a:custGeom>
            <a:avLst/>
            <a:gdLst>
              <a:gd name="T0" fmla="*/ 0 w 21600"/>
              <a:gd name="T1" fmla="*/ 0 h 21600"/>
              <a:gd name="T2" fmla="*/ 288706 w 21600"/>
              <a:gd name="T3" fmla="*/ 190662 h 21600"/>
              <a:gd name="T4" fmla="*/ 0 w 21600"/>
              <a:gd name="T5" fmla="*/ 1906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rc 7"/>
          <p:cNvSpPr>
            <a:spLocks/>
          </p:cNvSpPr>
          <p:nvPr/>
        </p:nvSpPr>
        <p:spPr bwMode="auto">
          <a:xfrm rot="2999794" flipH="1" flipV="1">
            <a:off x="5888831" y="4037807"/>
            <a:ext cx="288925" cy="192088"/>
          </a:xfrm>
          <a:custGeom>
            <a:avLst/>
            <a:gdLst>
              <a:gd name="T0" fmla="*/ 0 w 21600"/>
              <a:gd name="T1" fmla="*/ 0 h 21600"/>
              <a:gd name="T2" fmla="*/ 288706 w 21600"/>
              <a:gd name="T3" fmla="*/ 190662 h 21600"/>
              <a:gd name="T4" fmla="*/ 0 w 21600"/>
              <a:gd name="T5" fmla="*/ 1906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rc 7"/>
          <p:cNvSpPr>
            <a:spLocks/>
          </p:cNvSpPr>
          <p:nvPr/>
        </p:nvSpPr>
        <p:spPr bwMode="auto">
          <a:xfrm rot="2999794" flipH="1" flipV="1">
            <a:off x="5584031" y="4418807"/>
            <a:ext cx="288925" cy="192088"/>
          </a:xfrm>
          <a:custGeom>
            <a:avLst/>
            <a:gdLst>
              <a:gd name="T0" fmla="*/ 0 w 21600"/>
              <a:gd name="T1" fmla="*/ 0 h 21600"/>
              <a:gd name="T2" fmla="*/ 288706 w 21600"/>
              <a:gd name="T3" fmla="*/ 190662 h 21600"/>
              <a:gd name="T4" fmla="*/ 0 w 21600"/>
              <a:gd name="T5" fmla="*/ 1906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rc 7"/>
          <p:cNvSpPr>
            <a:spLocks/>
          </p:cNvSpPr>
          <p:nvPr/>
        </p:nvSpPr>
        <p:spPr bwMode="auto">
          <a:xfrm rot="2999794" flipH="1" flipV="1">
            <a:off x="5653881" y="4418807"/>
            <a:ext cx="288925" cy="192088"/>
          </a:xfrm>
          <a:custGeom>
            <a:avLst/>
            <a:gdLst>
              <a:gd name="T0" fmla="*/ 0 w 21600"/>
              <a:gd name="T1" fmla="*/ 0 h 21600"/>
              <a:gd name="T2" fmla="*/ 288706 w 21600"/>
              <a:gd name="T3" fmla="*/ 190662 h 21600"/>
              <a:gd name="T4" fmla="*/ 0 w 21600"/>
              <a:gd name="T5" fmla="*/ 1906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rc 7"/>
          <p:cNvSpPr>
            <a:spLocks/>
          </p:cNvSpPr>
          <p:nvPr/>
        </p:nvSpPr>
        <p:spPr bwMode="auto">
          <a:xfrm rot="2999794" flipH="1" flipV="1">
            <a:off x="5730081" y="4418807"/>
            <a:ext cx="288925" cy="192088"/>
          </a:xfrm>
          <a:custGeom>
            <a:avLst/>
            <a:gdLst>
              <a:gd name="T0" fmla="*/ 0 w 21600"/>
              <a:gd name="T1" fmla="*/ 0 h 21600"/>
              <a:gd name="T2" fmla="*/ 288706 w 21600"/>
              <a:gd name="T3" fmla="*/ 190662 h 21600"/>
              <a:gd name="T4" fmla="*/ 0 w 21600"/>
              <a:gd name="T5" fmla="*/ 1906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Oval 27"/>
          <p:cNvSpPr/>
          <p:nvPr/>
        </p:nvSpPr>
        <p:spPr bwMode="auto">
          <a:xfrm>
            <a:off x="5181600" y="4367213"/>
            <a:ext cx="128588" cy="128587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 bwMode="auto">
          <a:xfrm>
            <a:off x="381000" y="3048000"/>
            <a:ext cx="19050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r>
              <a:rPr lang="en-US" sz="4000" u="sng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Incenter</a:t>
            </a:r>
            <a:endParaRPr lang="en-US" sz="4000" u="sng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533400" y="3657600"/>
            <a:ext cx="3124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/>
            </a:pPr>
            <a:r>
              <a:rPr lang="en-US" sz="2800" kern="0" dirty="0">
                <a:latin typeface="+mn-lt"/>
              </a:rPr>
              <a:t>The </a:t>
            </a:r>
            <a:r>
              <a:rPr lang="en-US" sz="2800" kern="0" dirty="0" err="1">
                <a:latin typeface="+mn-lt"/>
              </a:rPr>
              <a:t>incenter</a:t>
            </a:r>
            <a:r>
              <a:rPr lang="en-US" sz="2800" kern="0" dirty="0">
                <a:latin typeface="+mn-lt"/>
              </a:rPr>
              <a:t> is the point of concurrency of the angle bisectors.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/>
      <p:bldP spid="30" grpId="0"/>
    </p:bld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1839</TotalTime>
  <Words>489</Words>
  <Application>Microsoft Office PowerPoint</Application>
  <PresentationFormat>On-screen Show (4:3)</PresentationFormat>
  <Paragraphs>86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Level</vt:lpstr>
      <vt:lpstr>Thursday, November 1, 2012</vt:lpstr>
      <vt:lpstr>Homework Check</vt:lpstr>
      <vt:lpstr>Homework Check</vt:lpstr>
      <vt:lpstr>Chapter 5…?</vt:lpstr>
      <vt:lpstr>Theorem</vt:lpstr>
      <vt:lpstr>§5.2 Bisectors of a Triangle</vt:lpstr>
      <vt:lpstr>Circumcenter</vt:lpstr>
      <vt:lpstr>Concurrency of Perpendicular Bisectors of a Triangle Theorem</vt:lpstr>
      <vt:lpstr>Angle Bisector of a Triangle</vt:lpstr>
      <vt:lpstr>Concurrency of Angle Bisectors of a Triangle Theorem</vt:lpstr>
      <vt:lpstr>The Angle Bisectors of Triangle XYZ meet at point P.</vt:lpstr>
    </vt:vector>
  </TitlesOfParts>
  <Company>APL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November 6, 2009</dc:title>
  <dc:creator>Alexandria Wiltjer</dc:creator>
  <cp:lastModifiedBy>Dria</cp:lastModifiedBy>
  <cp:revision>13</cp:revision>
  <dcterms:created xsi:type="dcterms:W3CDTF">2009-11-06T01:02:42Z</dcterms:created>
  <dcterms:modified xsi:type="dcterms:W3CDTF">2012-11-02T15:49:43Z</dcterms:modified>
</cp:coreProperties>
</file>